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Lato"/>
      <p:regular r:id="rId37"/>
      <p:bold r:id="rId38"/>
      <p:italic r:id="rId39"/>
      <p:boldItalic r:id="rId40"/>
    </p:embeddedFont>
    <p:embeddedFont>
      <p:font typeface="Average"/>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1" Type="http://schemas.openxmlformats.org/officeDocument/2006/relationships/font" Target="fonts/Average-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12e03bbd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12e03bbd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As mentioned previously, rekogntion has </a:t>
            </a:r>
            <a:r>
              <a:rPr lang="zh-HK"/>
              <a:t>successfully</a:t>
            </a:r>
            <a:r>
              <a:rPr lang="zh-HK"/>
              <a:t> detected all the signs with all levels of image modification. Thus, we are going to further explore the </a:t>
            </a:r>
            <a:r>
              <a:rPr lang="zh-HK"/>
              <a:t>relationship</a:t>
            </a:r>
            <a:r>
              <a:rPr lang="zh-HK"/>
              <a:t> </a:t>
            </a:r>
            <a:r>
              <a:rPr lang="zh-HK"/>
              <a:t>between</a:t>
            </a:r>
            <a:r>
              <a:rPr lang="zh-HK"/>
              <a:t> the change in lighting and particle values and its </a:t>
            </a:r>
            <a:r>
              <a:rPr lang="zh-HK"/>
              <a:t>confidence through regression analysis. What’s more, we plan to impose more challenge to the </a:t>
            </a:r>
            <a:r>
              <a:rPr lang="zh-HK">
                <a:solidFill>
                  <a:schemeClr val="dk1"/>
                </a:solidFill>
              </a:rPr>
              <a:t>rekogntion by adding filter to the images and explore its upper limit.</a:t>
            </a:r>
            <a:endParaRPr>
              <a:highlight>
                <a:schemeClr val="dk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12e03bbd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12e03bbd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zh-HK" sz="1000">
                <a:solidFill>
                  <a:schemeClr val="dk1"/>
                </a:solidFill>
                <a:latin typeface="Montserrat"/>
                <a:ea typeface="Montserrat"/>
                <a:cs typeface="Montserrat"/>
                <a:sym typeface="Montserrat"/>
              </a:rPr>
              <a:t>We all had this moment, especially in Georgia, with the intense sunlights and abundant rain during the summer, and blurring vision during the night, it is extremely hard to see some of the text on certain signs along the road. However, failure to recognize them create significant danger for us and also cars driving near us. For example, driving home at night, it is hard for human beings to recognize traffic signals accurately because of the low lighting value  as well as high blurring value, which is the main contributor to the night traffic accidents.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HK"/>
              <a:t>As machine learning technology develops, we now can finally touch the threshold of the era of automatic pilot. However, this technology requires precise and accurate recognition ability of the vision component of the automobiles. In this case, making sure that machine learning models have the strong ability to recognize the traffic signs under all circumstance will be nenessary. </a:t>
            </a:r>
            <a:endParaRPr/>
          </a:p>
          <a:p>
            <a:pPr indent="0" lvl="0" marL="0" rtl="0" algn="l">
              <a:spcBef>
                <a:spcPts val="0"/>
              </a:spcBef>
              <a:spcAft>
                <a:spcPts val="0"/>
              </a:spcAft>
              <a:buClr>
                <a:schemeClr val="dk1"/>
              </a:buClr>
              <a:buSzPts val="1100"/>
              <a:buFont typeface="Arial"/>
              <a:buNone/>
            </a:pPr>
            <a:r>
              <a:rPr lang="zh-HK"/>
              <a:t>In this experiment, our group will be artificially simulate image of traffic signs in different real-life conditions and test them against our research hypothesis.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12e03bbd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12e03bbd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12e03bbd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12e03bbd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We have simulated 9 picture based on the same traffic sign and assiged different particle values from 0 to 200. You can see the diffence in the pictures that we used in the test.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HK"/>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7.jpg"/><Relationship Id="rId5" Type="http://schemas.openxmlformats.org/officeDocument/2006/relationships/image" Target="../media/image9.jpg"/><Relationship Id="rId6" Type="http://schemas.openxmlformats.org/officeDocument/2006/relationships/image" Target="../media/image18.jpg"/><Relationship Id="rId7" Type="http://schemas.openxmlformats.org/officeDocument/2006/relationships/image" Target="../media/image10.jpg"/><Relationship Id="rId8"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13.jpg"/><Relationship Id="rId5"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3300"/>
              <a:t>Application Evaluation for AWS Rekognition </a:t>
            </a:r>
            <a:endParaRPr sz="3300"/>
          </a:p>
        </p:txBody>
      </p:sp>
      <p:sp>
        <p:nvSpPr>
          <p:cNvPr id="229" name="Google Shape;229;p17"/>
          <p:cNvSpPr txBox="1"/>
          <p:nvPr>
            <p:ph idx="1" type="subTitle"/>
          </p:nvPr>
        </p:nvSpPr>
        <p:spPr>
          <a:xfrm>
            <a:off x="4371975" y="3807050"/>
            <a:ext cx="50175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a:t>Edward Chen, Lizzy Fang, Duping Gao, Xindi Gong, Cecilia 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idx="4294967295" type="title"/>
          </p:nvPr>
        </p:nvSpPr>
        <p:spPr>
          <a:xfrm>
            <a:off x="872275" y="1465500"/>
            <a:ext cx="4367700" cy="14532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Char char="●"/>
            </a:pPr>
            <a:r>
              <a:rPr lang="zh-HK" sz="1600"/>
              <a:t>Rekognition has successfully detect </a:t>
            </a:r>
            <a:r>
              <a:rPr b="1" lang="zh-HK" sz="1600"/>
              <a:t>all of the text</a:t>
            </a:r>
            <a:r>
              <a:rPr lang="zh-HK" sz="1600"/>
              <a:t> in signs with any level of brightness/</a:t>
            </a:r>
            <a:r>
              <a:rPr lang="zh-HK" sz="1600"/>
              <a:t>particle </a:t>
            </a:r>
            <a:r>
              <a:rPr lang="zh-HK" sz="1600"/>
              <a:t>we included in the sample. </a:t>
            </a:r>
            <a:endParaRPr sz="1600"/>
          </a:p>
        </p:txBody>
      </p:sp>
      <p:sp>
        <p:nvSpPr>
          <p:cNvPr id="292" name="Google Shape;292;p26"/>
          <p:cNvSpPr txBox="1"/>
          <p:nvPr>
            <p:ph type="title"/>
          </p:nvPr>
        </p:nvSpPr>
        <p:spPr>
          <a:xfrm>
            <a:off x="1024675" y="288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Brightness </a:t>
            </a:r>
            <a:r>
              <a:rPr lang="zh-HK"/>
              <a:t>&amp; Particle </a:t>
            </a:r>
            <a:r>
              <a:rPr lang="zh-HK" sz="2400"/>
              <a:t>Value Test</a:t>
            </a:r>
            <a:r>
              <a:rPr lang="zh-HK" sz="2400">
                <a:solidFill>
                  <a:schemeClr val="dk1"/>
                </a:solidFill>
              </a:rPr>
              <a:t> </a:t>
            </a:r>
            <a:r>
              <a:rPr lang="zh-HK" sz="2400"/>
              <a:t>Result                             </a:t>
            </a:r>
            <a:endParaRPr sz="2400">
              <a:solidFill>
                <a:schemeClr val="dk1"/>
              </a:solidFill>
            </a:endParaRPr>
          </a:p>
        </p:txBody>
      </p:sp>
      <p:pic>
        <p:nvPicPr>
          <p:cNvPr id="293" name="Google Shape;293;p26"/>
          <p:cNvPicPr preferRelativeResize="0"/>
          <p:nvPr/>
        </p:nvPicPr>
        <p:blipFill>
          <a:blip r:embed="rId3">
            <a:alphaModFix/>
          </a:blip>
          <a:stretch>
            <a:fillRect/>
          </a:stretch>
        </p:blipFill>
        <p:spPr>
          <a:xfrm>
            <a:off x="5458500" y="880550"/>
            <a:ext cx="3120474" cy="4028199"/>
          </a:xfrm>
          <a:prstGeom prst="rect">
            <a:avLst/>
          </a:prstGeom>
          <a:noFill/>
          <a:ln>
            <a:noFill/>
          </a:ln>
        </p:spPr>
      </p:pic>
      <p:sp>
        <p:nvSpPr>
          <p:cNvPr id="294" name="Google Shape;294;p26"/>
          <p:cNvSpPr txBox="1"/>
          <p:nvPr>
            <p:ph idx="4294967295" type="title"/>
          </p:nvPr>
        </p:nvSpPr>
        <p:spPr>
          <a:xfrm>
            <a:off x="872275" y="2792100"/>
            <a:ext cx="4249800" cy="12102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Char char="●"/>
            </a:pPr>
            <a:r>
              <a:rPr lang="zh-HK" sz="1600"/>
              <a:t>Rekognition is doing a great job in</a:t>
            </a:r>
            <a:r>
              <a:rPr lang="zh-HK" sz="1600"/>
              <a:t>cluding lighting and particle value into co</a:t>
            </a:r>
            <a:r>
              <a:rPr lang="zh-HK" sz="1600"/>
              <a:t>nsideration through preprocessing.</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7"/>
          <p:cNvSpPr txBox="1"/>
          <p:nvPr>
            <p:ph type="title"/>
          </p:nvPr>
        </p:nvSpPr>
        <p:spPr>
          <a:xfrm>
            <a:off x="1297500" y="6592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Plans for the Final Project</a:t>
            </a:r>
            <a:endParaRPr/>
          </a:p>
        </p:txBody>
      </p:sp>
      <p:sp>
        <p:nvSpPr>
          <p:cNvPr id="300" name="Google Shape;300;p27"/>
          <p:cNvSpPr txBox="1"/>
          <p:nvPr/>
        </p:nvSpPr>
        <p:spPr>
          <a:xfrm>
            <a:off x="1133400" y="1863750"/>
            <a:ext cx="68772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Regresion analysis</a:t>
            </a:r>
            <a:endParaRPr sz="1600">
              <a:solidFill>
                <a:schemeClr val="lt1"/>
              </a:solidFill>
              <a:latin typeface="Montserrat"/>
              <a:ea typeface="Montserrat"/>
              <a:cs typeface="Montserrat"/>
              <a:sym typeface="Montserrat"/>
            </a:endParaRPr>
          </a:p>
          <a:p>
            <a:pPr indent="-330200" lvl="1" marL="914400" rtl="0" algn="l">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lighting &amp; particle values V.S </a:t>
            </a:r>
            <a:r>
              <a:rPr lang="zh-HK" sz="1600">
                <a:solidFill>
                  <a:schemeClr val="lt1"/>
                </a:solidFill>
                <a:latin typeface="Montserrat"/>
                <a:ea typeface="Montserrat"/>
                <a:cs typeface="Montserrat"/>
                <a:sym typeface="Montserrat"/>
              </a:rPr>
              <a:t>confidence</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More features</a:t>
            </a:r>
            <a:endParaRPr sz="1600">
              <a:solidFill>
                <a:schemeClr val="lt1"/>
              </a:solidFill>
              <a:latin typeface="Montserrat"/>
              <a:ea typeface="Montserrat"/>
              <a:cs typeface="Montserrat"/>
              <a:sym typeface="Montserrat"/>
            </a:endParaRPr>
          </a:p>
          <a:p>
            <a:pPr indent="-330200" lvl="1" marL="914400" rtl="0" algn="l">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Blurring (raindrop filter)</a:t>
            </a:r>
            <a:endParaRPr sz="1600">
              <a:solidFill>
                <a:schemeClr val="lt1"/>
              </a:solidFill>
              <a:latin typeface="Montserrat"/>
              <a:ea typeface="Montserrat"/>
              <a:cs typeface="Montserrat"/>
              <a:sym typeface="Montserrat"/>
            </a:endParaRPr>
          </a:p>
          <a:p>
            <a:pPr indent="-330200" lvl="1" marL="914400" rtl="0" algn="l">
              <a:spcBef>
                <a:spcPts val="0"/>
              </a:spcBef>
              <a:spcAft>
                <a:spcPts val="0"/>
              </a:spcAft>
              <a:buClr>
                <a:schemeClr val="lt1"/>
              </a:buClr>
              <a:buSzPts val="1600"/>
              <a:buFont typeface="Montserrat"/>
              <a:buChar char="○"/>
            </a:pPr>
            <a:r>
              <a:rPr lang="zh-HK" sz="1600">
                <a:solidFill>
                  <a:schemeClr val="lt1"/>
                </a:solidFill>
                <a:latin typeface="Montserrat"/>
                <a:ea typeface="Montserrat"/>
                <a:cs typeface="Montserrat"/>
                <a:sym typeface="Montserrat"/>
              </a:rPr>
              <a:t>Image masking</a:t>
            </a:r>
            <a:endParaRPr sz="16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2982375" y="2204300"/>
            <a:ext cx="36309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HK" sz="4000"/>
              <a:t>Thank you!</a:t>
            </a:r>
            <a:endParaRPr b="1" sz="4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HK" sz="1000"/>
              <a:t>人物 1</a:t>
            </a:r>
            <a:endParaRPr sz="1000"/>
          </a:p>
        </p:txBody>
      </p:sp>
      <p:sp>
        <p:nvSpPr>
          <p:cNvPr id="311" name="Google Shape;311;p2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a:t>人物姓名</a:t>
            </a:r>
            <a:endParaRPr/>
          </a:p>
        </p:txBody>
      </p:sp>
      <p:sp>
        <p:nvSpPr>
          <p:cNvPr id="312" name="Google Shape;312;p29"/>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HK">
                <a:solidFill>
                  <a:srgbClr val="FFFFFF"/>
                </a:solidFill>
              </a:rPr>
              <a:t>在此处插入文本在此处插入文本在此处插入文本在此处插入文本在此处插入文本在此处插入文本在此处插入文本在此处插入文本在此处插入文本在此处插入文本在此处插入文本在此处插入文本在此处插入文本。</a:t>
            </a:r>
            <a:endParaRPr/>
          </a:p>
        </p:txBody>
      </p:sp>
      <p:grpSp>
        <p:nvGrpSpPr>
          <p:cNvPr id="313" name="Google Shape;313;p29"/>
          <p:cNvGrpSpPr/>
          <p:nvPr/>
        </p:nvGrpSpPr>
        <p:grpSpPr>
          <a:xfrm>
            <a:off x="1359550" y="3154500"/>
            <a:ext cx="1018200" cy="1018200"/>
            <a:chOff x="1359550" y="3154500"/>
            <a:chExt cx="1018200" cy="1018200"/>
          </a:xfrm>
        </p:grpSpPr>
        <p:sp>
          <p:nvSpPr>
            <p:cNvPr id="314" name="Google Shape;314;p29"/>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29"/>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sp>
        <p:nvSpPr>
          <p:cNvPr id="319" name="Google Shape;319;p29"/>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HK"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0" name="Google Shape;320;p29"/>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sp>
        <p:nvSpPr>
          <p:cNvPr id="325" name="Google Shape;325;p29"/>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HK"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6" name="Google Shape;326;p29"/>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sp>
        <p:nvSpPr>
          <p:cNvPr id="331" name="Google Shape;331;p29"/>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HK"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32" name="Google Shape;332;p29"/>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sp>
        <p:nvSpPr>
          <p:cNvPr id="337" name="Google Shape;337;p29"/>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HK"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338" name="Google Shape;338;p29"/>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1"/>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HK" sz="1000"/>
              <a:t>人物 2</a:t>
            </a:r>
            <a:endParaRPr sz="1000"/>
          </a:p>
        </p:txBody>
      </p:sp>
      <p:sp>
        <p:nvSpPr>
          <p:cNvPr id="348" name="Google Shape;348;p31"/>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a:t>人物姓名</a:t>
            </a:r>
            <a:endParaRPr/>
          </a:p>
        </p:txBody>
      </p:sp>
      <p:sp>
        <p:nvSpPr>
          <p:cNvPr id="349" name="Google Shape;349;p31"/>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HK">
                <a:solidFill>
                  <a:srgbClr val="FFFFFF"/>
                </a:solidFill>
              </a:rPr>
              <a:t>在此处插入文本在此处插入文本在此处插入文本在此处插入文本在此处插入文本在此处插入文本在此处插入文本在此处插入文本在此处插入文本在此处插入文本在此处插入文本在此处插入文本在此处插入文本。</a:t>
            </a:r>
            <a:endParaRPr/>
          </a:p>
        </p:txBody>
      </p:sp>
      <p:grpSp>
        <p:nvGrpSpPr>
          <p:cNvPr id="350" name="Google Shape;350;p31"/>
          <p:cNvGrpSpPr/>
          <p:nvPr/>
        </p:nvGrpSpPr>
        <p:grpSpPr>
          <a:xfrm>
            <a:off x="1359550" y="3154500"/>
            <a:ext cx="1018200" cy="1018200"/>
            <a:chOff x="1359550" y="3154500"/>
            <a:chExt cx="1018200" cy="1018200"/>
          </a:xfrm>
        </p:grpSpPr>
        <p:sp>
          <p:nvSpPr>
            <p:cNvPr id="351" name="Google Shape;351;p31"/>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1"/>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sp>
        <p:nvSpPr>
          <p:cNvPr id="356" name="Google Shape;356;p31"/>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HK"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57" name="Google Shape;357;p31"/>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sp>
        <p:nvSpPr>
          <p:cNvPr id="362" name="Google Shape;362;p31"/>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HK"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63" name="Google Shape;363;p31"/>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sp>
        <p:nvSpPr>
          <p:cNvPr id="368" name="Google Shape;368;p31"/>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HK"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69" name="Google Shape;369;p31"/>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zh-HK" sz="800">
                <a:solidFill>
                  <a:schemeClr val="lt1"/>
                </a:solidFill>
                <a:latin typeface="Lato"/>
                <a:ea typeface="Lato"/>
                <a:cs typeface="Lato"/>
                <a:sym typeface="Lato"/>
              </a:rPr>
              <a:t>在此处插入文本</a:t>
            </a:r>
            <a:endParaRPr sz="800">
              <a:solidFill>
                <a:schemeClr val="lt1"/>
              </a:solidFill>
              <a:latin typeface="Lato"/>
              <a:ea typeface="Lato"/>
              <a:cs typeface="Lato"/>
              <a:sym typeface="Lato"/>
            </a:endParaRPr>
          </a:p>
        </p:txBody>
      </p:sp>
      <p:sp>
        <p:nvSpPr>
          <p:cNvPr id="374" name="Google Shape;374;p31"/>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HK"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375" name="Google Shape;375;p31"/>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循环图</a:t>
            </a:r>
            <a:endParaRPr/>
          </a:p>
        </p:txBody>
      </p:sp>
      <p:sp>
        <p:nvSpPr>
          <p:cNvPr id="381" name="Google Shape;381;p32"/>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sz="1600">
                <a:solidFill>
                  <a:srgbClr val="FFFFFF"/>
                </a:solidFill>
                <a:latin typeface="Montserrat"/>
                <a:ea typeface="Montserrat"/>
                <a:cs typeface="Montserrat"/>
                <a:sym typeface="Montserrat"/>
              </a:rPr>
              <a:t>原型</a:t>
            </a:r>
            <a:endParaRPr/>
          </a:p>
        </p:txBody>
      </p:sp>
      <p:sp>
        <p:nvSpPr>
          <p:cNvPr id="382" name="Google Shape;382;p32"/>
          <p:cNvSpPr txBox="1"/>
          <p:nvPr/>
        </p:nvSpPr>
        <p:spPr>
          <a:xfrm>
            <a:off x="812750" y="23286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sz="1000">
                <a:solidFill>
                  <a:srgbClr val="D9D9D9"/>
                </a:solidFill>
                <a:latin typeface="Lato"/>
                <a:ea typeface="Lato"/>
                <a:cs typeface="Lato"/>
                <a:sym typeface="Lato"/>
              </a:rPr>
              <a:t>在此处插入文本在此处插入文本在此处插入文本。</a:t>
            </a:r>
            <a:endParaRPr sz="1000">
              <a:solidFill>
                <a:srgbClr val="D9D9D9"/>
              </a:solidFill>
              <a:latin typeface="Lato"/>
              <a:ea typeface="Lato"/>
              <a:cs typeface="Lato"/>
              <a:sym typeface="Lato"/>
            </a:endParaRPr>
          </a:p>
        </p:txBody>
      </p:sp>
      <p:sp>
        <p:nvSpPr>
          <p:cNvPr id="383" name="Google Shape;383;p32"/>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sz="1600">
                <a:solidFill>
                  <a:srgbClr val="FFFFFF"/>
                </a:solidFill>
                <a:latin typeface="Montserrat"/>
                <a:ea typeface="Montserrat"/>
                <a:cs typeface="Montserrat"/>
                <a:sym typeface="Montserrat"/>
              </a:rPr>
              <a:t>分享</a:t>
            </a:r>
            <a:endParaRPr/>
          </a:p>
        </p:txBody>
      </p:sp>
      <p:sp>
        <p:nvSpPr>
          <p:cNvPr id="384" name="Google Shape;384;p32"/>
          <p:cNvSpPr txBox="1"/>
          <p:nvPr/>
        </p:nvSpPr>
        <p:spPr>
          <a:xfrm>
            <a:off x="812750" y="37414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sz="1000">
                <a:solidFill>
                  <a:srgbClr val="D9D9D9"/>
                </a:solidFill>
                <a:latin typeface="Lato"/>
                <a:ea typeface="Lato"/>
                <a:cs typeface="Lato"/>
                <a:sym typeface="Lato"/>
              </a:rPr>
              <a:t>在此处插入文本在此处插入文本在此处插入文本。</a:t>
            </a:r>
            <a:endParaRPr sz="1000">
              <a:solidFill>
                <a:srgbClr val="D9D9D9"/>
              </a:solidFill>
              <a:latin typeface="Lato"/>
              <a:ea typeface="Lato"/>
              <a:cs typeface="Lato"/>
              <a:sym typeface="Lato"/>
            </a:endParaRPr>
          </a:p>
        </p:txBody>
      </p:sp>
      <p:sp>
        <p:nvSpPr>
          <p:cNvPr id="385" name="Google Shape;385;p32"/>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sz="1600">
                <a:solidFill>
                  <a:srgbClr val="FFFFFF"/>
                </a:solidFill>
                <a:latin typeface="Montserrat"/>
                <a:ea typeface="Montserrat"/>
                <a:cs typeface="Montserrat"/>
                <a:sym typeface="Montserrat"/>
              </a:rPr>
              <a:t>改进</a:t>
            </a:r>
            <a:endParaRPr/>
          </a:p>
        </p:txBody>
      </p:sp>
      <p:sp>
        <p:nvSpPr>
          <p:cNvPr id="386" name="Google Shape;386;p32"/>
          <p:cNvSpPr txBox="1"/>
          <p:nvPr/>
        </p:nvSpPr>
        <p:spPr>
          <a:xfrm>
            <a:off x="6548585" y="23286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sz="1000">
                <a:solidFill>
                  <a:srgbClr val="D9D9D9"/>
                </a:solidFill>
                <a:latin typeface="Lato"/>
                <a:ea typeface="Lato"/>
                <a:cs typeface="Lato"/>
                <a:sym typeface="Lato"/>
              </a:rPr>
              <a:t>在此处插入文本在此处插入文本在此处插入文本。</a:t>
            </a:r>
            <a:endParaRPr sz="1000">
              <a:solidFill>
                <a:srgbClr val="D9D9D9"/>
              </a:solidFill>
              <a:latin typeface="Lato"/>
              <a:ea typeface="Lato"/>
              <a:cs typeface="Lato"/>
              <a:sym typeface="Lato"/>
            </a:endParaRPr>
          </a:p>
        </p:txBody>
      </p:sp>
      <p:sp>
        <p:nvSpPr>
          <p:cNvPr id="387" name="Google Shape;387;p32"/>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HK" sz="1600">
                <a:solidFill>
                  <a:srgbClr val="FFFFFF"/>
                </a:solidFill>
                <a:latin typeface="Montserrat"/>
                <a:ea typeface="Montserrat"/>
                <a:cs typeface="Montserrat"/>
                <a:sym typeface="Montserrat"/>
              </a:rPr>
              <a:t>获得反馈</a:t>
            </a:r>
            <a:endParaRPr/>
          </a:p>
        </p:txBody>
      </p:sp>
      <p:sp>
        <p:nvSpPr>
          <p:cNvPr id="388" name="Google Shape;388;p32"/>
          <p:cNvSpPr txBox="1"/>
          <p:nvPr/>
        </p:nvSpPr>
        <p:spPr>
          <a:xfrm>
            <a:off x="6548585" y="37414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sz="1000">
                <a:solidFill>
                  <a:srgbClr val="D9D9D9"/>
                </a:solidFill>
                <a:latin typeface="Lato"/>
                <a:ea typeface="Lato"/>
                <a:cs typeface="Lato"/>
                <a:sym typeface="Lato"/>
              </a:rPr>
              <a:t>在此处插入文本在此处插入文本在此处插入文本。</a:t>
            </a:r>
            <a:endParaRPr sz="1000">
              <a:solidFill>
                <a:srgbClr val="D9D9D9"/>
              </a:solidFill>
              <a:latin typeface="Lato"/>
              <a:ea typeface="Lato"/>
              <a:cs typeface="Lato"/>
              <a:sym typeface="Lato"/>
            </a:endParaRPr>
          </a:p>
        </p:txBody>
      </p:sp>
      <p:cxnSp>
        <p:nvCxnSpPr>
          <p:cNvPr id="389" name="Google Shape;389;p32"/>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90" name="Google Shape;390;p32"/>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91" name="Google Shape;391;p32"/>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92" name="Google Shape;392;p32"/>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93" name="Google Shape;393;p32"/>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2"/>
          <p:cNvGrpSpPr/>
          <p:nvPr/>
        </p:nvGrpSpPr>
        <p:grpSpPr>
          <a:xfrm>
            <a:off x="3078687" y="2700858"/>
            <a:ext cx="737729" cy="737729"/>
            <a:chOff x="2920647" y="2157958"/>
            <a:chExt cx="827700" cy="827700"/>
          </a:xfrm>
        </p:grpSpPr>
        <p:sp>
          <p:nvSpPr>
            <p:cNvPr id="398" name="Google Shape;398;p32"/>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2"/>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HK"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401" name="Google Shape;401;p32"/>
          <p:cNvGrpSpPr/>
          <p:nvPr/>
        </p:nvGrpSpPr>
        <p:grpSpPr>
          <a:xfrm rot="-5400000">
            <a:off x="4225338" y="3802929"/>
            <a:ext cx="737729" cy="737729"/>
            <a:chOff x="2920647" y="2157958"/>
            <a:chExt cx="827700" cy="827700"/>
          </a:xfrm>
        </p:grpSpPr>
        <p:sp>
          <p:nvSpPr>
            <p:cNvPr id="402" name="Google Shape;402;p32"/>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32"/>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HK"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405" name="Google Shape;405;p32"/>
          <p:cNvGrpSpPr/>
          <p:nvPr/>
        </p:nvGrpSpPr>
        <p:grpSpPr>
          <a:xfrm>
            <a:off x="5313093" y="2700655"/>
            <a:ext cx="737804" cy="737804"/>
            <a:chOff x="5428888" y="2158023"/>
            <a:chExt cx="828900" cy="828900"/>
          </a:xfrm>
        </p:grpSpPr>
        <p:sp>
          <p:nvSpPr>
            <p:cNvPr id="406" name="Google Shape;406;p32"/>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32"/>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HK"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409" name="Google Shape;409;p32"/>
          <p:cNvGrpSpPr/>
          <p:nvPr/>
        </p:nvGrpSpPr>
        <p:grpSpPr>
          <a:xfrm rot="5400000">
            <a:off x="4193370" y="1569752"/>
            <a:ext cx="737729" cy="737729"/>
            <a:chOff x="2920647" y="2157958"/>
            <a:chExt cx="827700" cy="827700"/>
          </a:xfrm>
        </p:grpSpPr>
        <p:sp>
          <p:nvSpPr>
            <p:cNvPr id="410" name="Google Shape;410;p32"/>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2"/>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HK"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13" name="Google Shape;413;p32"/>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3"/>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介绍：在此处插入文本</a:t>
            </a:r>
            <a:endParaRPr/>
          </a:p>
        </p:txBody>
      </p:sp>
      <p:sp>
        <p:nvSpPr>
          <p:cNvPr id="419" name="Google Shape;419;p33"/>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a:latin typeface="Montserrat"/>
                <a:ea typeface="Montserrat"/>
                <a:cs typeface="Montserrat"/>
                <a:sym typeface="Montserrat"/>
              </a:rPr>
              <a:t>展示您的工具如何在不同的设备上使用</a:t>
            </a:r>
            <a:endParaRPr/>
          </a:p>
        </p:txBody>
      </p:sp>
      <p:sp>
        <p:nvSpPr>
          <p:cNvPr id="420" name="Google Shape;420;p33"/>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HK">
                <a:latin typeface="Arial"/>
                <a:ea typeface="Arial"/>
                <a:cs typeface="Arial"/>
                <a:sym typeface="Arial"/>
              </a:rPr>
              <a:t>在此处插入文本在此处插入文本在此处插入文本在此处插入文本在此处插入文本在此处插入文本在此处插入文本在此处插入文本在此处插入文本在此处插入文本在此处插入文本在此处插入文本。</a:t>
            </a:r>
            <a:endParaRPr/>
          </a:p>
        </p:txBody>
      </p:sp>
      <p:grpSp>
        <p:nvGrpSpPr>
          <p:cNvPr id="421" name="Google Shape;421;p33"/>
          <p:cNvGrpSpPr/>
          <p:nvPr/>
        </p:nvGrpSpPr>
        <p:grpSpPr>
          <a:xfrm>
            <a:off x="6884050" y="1716000"/>
            <a:ext cx="2259900" cy="1103400"/>
            <a:chOff x="6884050" y="1716000"/>
            <a:chExt cx="2259900" cy="1103400"/>
          </a:xfrm>
        </p:grpSpPr>
        <p:sp>
          <p:nvSpPr>
            <p:cNvPr id="422" name="Google Shape;422;p33"/>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3" name="Google Shape;423;p33"/>
            <p:cNvSpPr txBox="1"/>
            <p:nvPr/>
          </p:nvSpPr>
          <p:spPr>
            <a:xfrm>
              <a:off x="7354774" y="1840350"/>
              <a:ext cx="1646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HK" sz="1200">
                  <a:solidFill>
                    <a:srgbClr val="FFFFFF"/>
                  </a:solidFill>
                </a:rPr>
                <a:t>小提示</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zh-HK" sz="700">
                  <a:solidFill>
                    <a:srgbClr val="D9F0FF"/>
                  </a:solidFill>
                </a:rPr>
                <a:t>您可以右键单击照片，然后选择“替换图片”，制作属于自己的原型展示。</a:t>
              </a:r>
              <a:endParaRPr sz="700">
                <a:solidFill>
                  <a:srgbClr val="D9F0FF"/>
                </a:solidFill>
              </a:endParaRPr>
            </a:p>
          </p:txBody>
        </p:sp>
        <p:pic>
          <p:nvPicPr>
            <p:cNvPr id="424" name="Google Shape;424;p33"/>
            <p:cNvPicPr preferRelativeResize="0"/>
            <p:nvPr/>
          </p:nvPicPr>
          <p:blipFill>
            <a:blip r:embed="rId3">
              <a:alphaModFix/>
            </a:blip>
            <a:stretch>
              <a:fillRect/>
            </a:stretch>
          </p:blipFill>
          <p:spPr>
            <a:xfrm>
              <a:off x="7138828" y="1908568"/>
              <a:ext cx="212825" cy="212825"/>
            </a:xfrm>
            <a:prstGeom prst="rect">
              <a:avLst/>
            </a:prstGeom>
            <a:noFill/>
            <a:ln>
              <a:noFill/>
            </a:ln>
          </p:spPr>
        </p:pic>
      </p:grpSp>
      <p:grpSp>
        <p:nvGrpSpPr>
          <p:cNvPr id="425" name="Google Shape;425;p33"/>
          <p:cNvGrpSpPr/>
          <p:nvPr/>
        </p:nvGrpSpPr>
        <p:grpSpPr>
          <a:xfrm>
            <a:off x="3517188" y="1656777"/>
            <a:ext cx="3462484" cy="2672600"/>
            <a:chOff x="3553042" y="1657806"/>
            <a:chExt cx="3461100" cy="2671532"/>
          </a:xfrm>
        </p:grpSpPr>
        <p:sp>
          <p:nvSpPr>
            <p:cNvPr id="426" name="Google Shape;426;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434" name="Google Shape;434;p33"/>
          <p:cNvPicPr preferRelativeResize="0"/>
          <p:nvPr/>
        </p:nvPicPr>
        <p:blipFill rotWithShape="1">
          <a:blip r:embed="rId4">
            <a:alphaModFix/>
          </a:blip>
          <a:srcRect b="7264" l="0" r="0" t="7264"/>
          <a:stretch/>
        </p:blipFill>
        <p:spPr>
          <a:xfrm>
            <a:off x="3570069" y="1713899"/>
            <a:ext cx="3356400" cy="1912500"/>
          </a:xfrm>
          <a:prstGeom prst="rect">
            <a:avLst/>
          </a:prstGeom>
          <a:noFill/>
          <a:ln>
            <a:noFill/>
          </a:ln>
        </p:spPr>
      </p:pic>
      <p:sp>
        <p:nvSpPr>
          <p:cNvPr id="435" name="Google Shape;435;p33"/>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3"/>
          <p:cNvGrpSpPr/>
          <p:nvPr/>
        </p:nvGrpSpPr>
        <p:grpSpPr>
          <a:xfrm>
            <a:off x="6470900" y="2744576"/>
            <a:ext cx="1122449" cy="1668667"/>
            <a:chOff x="6505573" y="2745170"/>
            <a:chExt cx="1122000" cy="1668000"/>
          </a:xfrm>
        </p:grpSpPr>
        <p:sp>
          <p:nvSpPr>
            <p:cNvPr id="437" name="Google Shape;437;p3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1" name="Google Shape;441;p33"/>
          <p:cNvPicPr preferRelativeResize="0"/>
          <p:nvPr/>
        </p:nvPicPr>
        <p:blipFill rotWithShape="1">
          <a:blip r:embed="rId5">
            <a:alphaModFix/>
          </a:blip>
          <a:srcRect b="16020" l="53168" r="26238" t="53058"/>
          <a:stretch/>
        </p:blipFill>
        <p:spPr>
          <a:xfrm>
            <a:off x="6470381" y="2818527"/>
            <a:ext cx="1122300" cy="1461000"/>
          </a:xfrm>
          <a:prstGeom prst="rect">
            <a:avLst/>
          </a:prstGeom>
          <a:noFill/>
          <a:ln>
            <a:noFill/>
          </a:ln>
        </p:spPr>
      </p:pic>
      <p:sp>
        <p:nvSpPr>
          <p:cNvPr id="442" name="Google Shape;442;p33"/>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3"/>
          <p:cNvGrpSpPr/>
          <p:nvPr/>
        </p:nvGrpSpPr>
        <p:grpSpPr>
          <a:xfrm>
            <a:off x="6080176" y="3375336"/>
            <a:ext cx="570528" cy="1135689"/>
            <a:chOff x="9543736" y="4486132"/>
            <a:chExt cx="570300" cy="1135235"/>
          </a:xfrm>
        </p:grpSpPr>
        <p:sp>
          <p:nvSpPr>
            <p:cNvPr id="444" name="Google Shape;444;p33"/>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8" name="Google Shape;448;p33"/>
          <p:cNvPicPr preferRelativeResize="0"/>
          <p:nvPr/>
        </p:nvPicPr>
        <p:blipFill rotWithShape="1">
          <a:blip r:embed="rId6">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449" name="Google Shape;449;p33"/>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3"/>
          <p:cNvGrpSpPr/>
          <p:nvPr/>
        </p:nvGrpSpPr>
        <p:grpSpPr>
          <a:xfrm>
            <a:off x="7350028" y="3727561"/>
            <a:ext cx="499100" cy="758547"/>
            <a:chOff x="7384375" y="3728000"/>
            <a:chExt cx="498900" cy="758244"/>
          </a:xfrm>
        </p:grpSpPr>
        <p:sp>
          <p:nvSpPr>
            <p:cNvPr id="451" name="Google Shape;451;p3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33"/>
          <p:cNvGrpSpPr/>
          <p:nvPr/>
        </p:nvGrpSpPr>
        <p:grpSpPr>
          <a:xfrm>
            <a:off x="7350063" y="3857292"/>
            <a:ext cx="523846" cy="507077"/>
            <a:chOff x="7384385" y="3857442"/>
            <a:chExt cx="523637" cy="506874"/>
          </a:xfrm>
        </p:grpSpPr>
        <p:sp>
          <p:nvSpPr>
            <p:cNvPr id="456" name="Google Shape;456;p3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33"/>
            <p:cNvGrpSpPr/>
            <p:nvPr/>
          </p:nvGrpSpPr>
          <p:grpSpPr>
            <a:xfrm>
              <a:off x="7384385" y="3857442"/>
              <a:ext cx="523637" cy="498900"/>
              <a:chOff x="7384385" y="3857442"/>
              <a:chExt cx="523637" cy="498900"/>
            </a:xfrm>
          </p:grpSpPr>
          <p:sp>
            <p:nvSpPr>
              <p:cNvPr id="458" name="Google Shape;458;p3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60" name="Google Shape;460;p33"/>
          <p:cNvPicPr preferRelativeResize="0"/>
          <p:nvPr/>
        </p:nvPicPr>
        <p:blipFill rotWithShape="1">
          <a:blip r:embed="rId7">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461" name="Google Shape;461;p33"/>
          <p:cNvGrpSpPr/>
          <p:nvPr/>
        </p:nvGrpSpPr>
        <p:grpSpPr>
          <a:xfrm>
            <a:off x="7948338" y="3727561"/>
            <a:ext cx="477502" cy="758547"/>
            <a:chOff x="7982421" y="3727763"/>
            <a:chExt cx="477311" cy="758244"/>
          </a:xfrm>
        </p:grpSpPr>
        <p:sp>
          <p:nvSpPr>
            <p:cNvPr id="462" name="Google Shape;462;p33"/>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70" name="Google Shape;470;p33"/>
          <p:cNvPicPr preferRelativeResize="0"/>
          <p:nvPr/>
        </p:nvPicPr>
        <p:blipFill rotWithShape="1">
          <a:blip r:embed="rId8">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移动设备</a:t>
            </a:r>
            <a:endParaRPr sz="1000"/>
          </a:p>
        </p:txBody>
      </p:sp>
      <p:sp>
        <p:nvSpPr>
          <p:cNvPr id="476" name="Google Shape;476;p34"/>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a:t>在此处插入文本在此处插入文本在此处插入文本在此处插入文本</a:t>
            </a:r>
            <a:endParaRPr/>
          </a:p>
        </p:txBody>
      </p:sp>
      <p:sp>
        <p:nvSpPr>
          <p:cNvPr id="477" name="Google Shape;477;p34"/>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HK"/>
              <a:t>在此处插入文本在此处插入文本在此处插入文本在此处插入文本在此处插入文本在此处插入文本在此处插入文本在此处插入文本在此处插入文本在此处插入文本在此处插入文本在此处插入文本在此处插入文本在此处插入文本。</a:t>
            </a:r>
            <a:endParaRPr/>
          </a:p>
        </p:txBody>
      </p:sp>
      <p:grpSp>
        <p:nvGrpSpPr>
          <p:cNvPr id="478" name="Google Shape;478;p34"/>
          <p:cNvGrpSpPr/>
          <p:nvPr/>
        </p:nvGrpSpPr>
        <p:grpSpPr>
          <a:xfrm>
            <a:off x="3735320" y="1050307"/>
            <a:ext cx="1662185" cy="3304690"/>
            <a:chOff x="3983627" y="1676395"/>
            <a:chExt cx="1449538" cy="2881914"/>
          </a:xfrm>
        </p:grpSpPr>
        <p:sp>
          <p:nvSpPr>
            <p:cNvPr id="479" name="Google Shape;479;p34"/>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82" name="Google Shape;482;p34"/>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483" name="Google Shape;483;p34"/>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移动设备的横向视图</a:t>
            </a:r>
            <a:endParaRPr sz="1000"/>
          </a:p>
        </p:txBody>
      </p:sp>
      <p:sp>
        <p:nvSpPr>
          <p:cNvPr id="489" name="Google Shape;489;p35"/>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a:t>在此处插入文本在此处插入文本在此处插入文本在此处插入文本在此处插入文本</a:t>
            </a:r>
            <a:endParaRPr/>
          </a:p>
        </p:txBody>
      </p:sp>
      <p:sp>
        <p:nvSpPr>
          <p:cNvPr id="490" name="Google Shape;490;p35"/>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HK" sz="1000"/>
              <a:t>在此处插入文本在此处插入文本在此处插入文本在此处插入文本在此处插入文本在此处插入文本在此处插入文本在此处插入文本在此处插入文本在此处插入文本在此处插入文本在此处插入文本在此处插入文本。</a:t>
            </a:r>
            <a:endParaRPr/>
          </a:p>
        </p:txBody>
      </p:sp>
      <p:grpSp>
        <p:nvGrpSpPr>
          <p:cNvPr id="491" name="Google Shape;491;p35"/>
          <p:cNvGrpSpPr/>
          <p:nvPr/>
        </p:nvGrpSpPr>
        <p:grpSpPr>
          <a:xfrm>
            <a:off x="4654186" y="1785178"/>
            <a:ext cx="4042004" cy="2072175"/>
            <a:chOff x="4654186" y="1785178"/>
            <a:chExt cx="4042004" cy="2072175"/>
          </a:xfrm>
        </p:grpSpPr>
        <p:sp>
          <p:nvSpPr>
            <p:cNvPr id="492" name="Google Shape;492;p35"/>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5" name="Google Shape;495;p35"/>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496" name="Google Shape;496;p35"/>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2400">
                <a:solidFill>
                  <a:srgbClr val="FFFFFF"/>
                </a:solidFill>
                <a:latin typeface="Montserrat"/>
                <a:ea typeface="Montserrat"/>
                <a:cs typeface="Montserrat"/>
                <a:sym typeface="Montserrat"/>
              </a:rPr>
              <a:t>Catalog</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1137600" y="1826725"/>
            <a:ext cx="6717000" cy="2823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Montserrat"/>
              <a:buChar char="●"/>
            </a:pPr>
            <a:r>
              <a:rPr lang="zh-HK">
                <a:solidFill>
                  <a:srgbClr val="FFFFFF"/>
                </a:solidFill>
                <a:latin typeface="Montserrat"/>
                <a:ea typeface="Montserrat"/>
                <a:cs typeface="Montserrat"/>
                <a:sym typeface="Montserrat"/>
              </a:rPr>
              <a:t>Introduction</a:t>
            </a:r>
            <a:endParaRPr>
              <a:solidFill>
                <a:srgbClr val="FFFFFF"/>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FFFFFF"/>
              </a:buClr>
              <a:buSzPts val="1400"/>
              <a:buFont typeface="Montserrat"/>
              <a:buChar char="●"/>
            </a:pPr>
            <a:r>
              <a:rPr lang="zh-HK">
                <a:solidFill>
                  <a:srgbClr val="FFFFFF"/>
                </a:solidFill>
                <a:latin typeface="Montserrat"/>
                <a:ea typeface="Montserrat"/>
                <a:cs typeface="Montserrat"/>
                <a:sym typeface="Montserrat"/>
              </a:rPr>
              <a:t>Hypothesis</a:t>
            </a:r>
            <a:endParaRPr sz="1800">
              <a:solidFill>
                <a:srgbClr val="FFFFFF"/>
              </a:solidFill>
              <a:latin typeface="Average"/>
              <a:ea typeface="Average"/>
              <a:cs typeface="Average"/>
              <a:sym typeface="Average"/>
            </a:endParaRPr>
          </a:p>
          <a:p>
            <a:pPr indent="-317500" lvl="0" marL="457200" rtl="0" algn="l">
              <a:lnSpc>
                <a:spcPct val="150000"/>
              </a:lnSpc>
              <a:spcBef>
                <a:spcPts val="0"/>
              </a:spcBef>
              <a:spcAft>
                <a:spcPts val="0"/>
              </a:spcAft>
              <a:buClr>
                <a:srgbClr val="FFFFFF"/>
              </a:buClr>
              <a:buSzPts val="1400"/>
              <a:buFont typeface="Montserrat"/>
              <a:buChar char="●"/>
            </a:pPr>
            <a:r>
              <a:rPr lang="zh-HK">
                <a:solidFill>
                  <a:srgbClr val="FFFFFF"/>
                </a:solidFill>
                <a:latin typeface="Montserrat"/>
                <a:ea typeface="Montserrat"/>
                <a:cs typeface="Montserrat"/>
                <a:sym typeface="Montserrat"/>
              </a:rPr>
              <a:t>Procedure and Setup</a:t>
            </a:r>
            <a:endParaRPr>
              <a:solidFill>
                <a:srgbClr val="FFFFFF"/>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FFFFFF"/>
              </a:buClr>
              <a:buSzPts val="1400"/>
              <a:buFont typeface="Montserrat"/>
              <a:buChar char="●"/>
            </a:pPr>
            <a:r>
              <a:rPr lang="zh-HK">
                <a:solidFill>
                  <a:schemeClr val="lt1"/>
                </a:solidFill>
                <a:latin typeface="Montserrat"/>
                <a:ea typeface="Montserrat"/>
                <a:cs typeface="Montserrat"/>
                <a:sym typeface="Montserrat"/>
              </a:rPr>
              <a:t>Industry Diagram</a:t>
            </a:r>
            <a:endParaRPr>
              <a:solidFill>
                <a:srgbClr val="FFFFFF"/>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FFFFFF"/>
              </a:buClr>
              <a:buSzPts val="1400"/>
              <a:buFont typeface="Montserrat"/>
              <a:buChar char="●"/>
            </a:pPr>
            <a:r>
              <a:rPr lang="zh-HK">
                <a:solidFill>
                  <a:srgbClr val="FFFFFF"/>
                </a:solidFill>
                <a:latin typeface="Montserrat"/>
                <a:ea typeface="Montserrat"/>
                <a:cs typeface="Montserrat"/>
                <a:sym typeface="Montserrat"/>
              </a:rPr>
              <a:t>Preliminary Results</a:t>
            </a:r>
            <a:endParaRPr>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lang="zh-HK">
                <a:solidFill>
                  <a:schemeClr val="lt1"/>
                </a:solidFill>
                <a:latin typeface="Montserrat"/>
                <a:ea typeface="Montserrat"/>
                <a:cs typeface="Montserrat"/>
                <a:sym typeface="Montserrat"/>
              </a:rPr>
              <a:t>Plans for Final Presentation</a:t>
            </a: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可穿戴设备</a:t>
            </a:r>
            <a:endParaRPr sz="1000"/>
          </a:p>
        </p:txBody>
      </p:sp>
      <p:sp>
        <p:nvSpPr>
          <p:cNvPr id="502" name="Google Shape;502;p36"/>
          <p:cNvSpPr txBox="1"/>
          <p:nvPr>
            <p:ph type="title"/>
          </p:nvPr>
        </p:nvSpPr>
        <p:spPr>
          <a:xfrm>
            <a:off x="5532750" y="1337385"/>
            <a:ext cx="2642700" cy="160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a:solidFill>
                  <a:schemeClr val="dk1"/>
                </a:solidFill>
              </a:rPr>
              <a:t>在此处插入文本在此处插入文本在此处插入文本在此处插入文本</a:t>
            </a:r>
            <a:endParaRPr>
              <a:solidFill>
                <a:schemeClr val="dk1"/>
              </a:solidFill>
            </a:endParaRPr>
          </a:p>
        </p:txBody>
      </p:sp>
      <p:sp>
        <p:nvSpPr>
          <p:cNvPr id="503" name="Google Shape;503;p36"/>
          <p:cNvSpPr txBox="1"/>
          <p:nvPr>
            <p:ph idx="1" type="body"/>
          </p:nvPr>
        </p:nvSpPr>
        <p:spPr>
          <a:xfrm>
            <a:off x="5532750" y="2907875"/>
            <a:ext cx="26427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HK" sz="1000"/>
              <a:t>在此处插入文本在此处插入文本在此处插入文本在此处插入文本在此处插入文本在此处插入文本在此处插入文本在此处插入文本在此处插入文本在此处插入文本在此处插入文本在此处插入文本在此处插入文本。</a:t>
            </a:r>
            <a:endParaRPr/>
          </a:p>
        </p:txBody>
      </p:sp>
      <p:grpSp>
        <p:nvGrpSpPr>
          <p:cNvPr id="504" name="Google Shape;504;p36"/>
          <p:cNvGrpSpPr/>
          <p:nvPr/>
        </p:nvGrpSpPr>
        <p:grpSpPr>
          <a:xfrm>
            <a:off x="596402" y="1727943"/>
            <a:ext cx="1387497" cy="2767214"/>
            <a:chOff x="3983627" y="1676395"/>
            <a:chExt cx="1449538" cy="2881914"/>
          </a:xfrm>
        </p:grpSpPr>
        <p:sp>
          <p:nvSpPr>
            <p:cNvPr id="505" name="Google Shape;505;p3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8" name="Google Shape;508;p36"/>
          <p:cNvPicPr preferRelativeResize="0"/>
          <p:nvPr/>
        </p:nvPicPr>
        <p:blipFill rotWithShape="1">
          <a:blip r:embed="rId3">
            <a:alphaModFix/>
          </a:blip>
          <a:srcRect b="24455" l="37035" r="37029" t="24455"/>
          <a:stretch/>
        </p:blipFill>
        <p:spPr>
          <a:xfrm>
            <a:off x="595000" y="1728137"/>
            <a:ext cx="1389300" cy="2372700"/>
          </a:xfrm>
          <a:prstGeom prst="round2SameRect">
            <a:avLst>
              <a:gd fmla="val 4129" name="adj1"/>
              <a:gd fmla="val 0" name="adj2"/>
            </a:avLst>
          </a:prstGeom>
          <a:noFill/>
          <a:ln>
            <a:noFill/>
          </a:ln>
        </p:spPr>
      </p:pic>
      <p:sp>
        <p:nvSpPr>
          <p:cNvPr id="509" name="Google Shape;509;p36"/>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36"/>
          <p:cNvGrpSpPr/>
          <p:nvPr/>
        </p:nvGrpSpPr>
        <p:grpSpPr>
          <a:xfrm>
            <a:off x="2339662" y="3136884"/>
            <a:ext cx="559040" cy="1339287"/>
            <a:chOff x="7475548" y="3728000"/>
            <a:chExt cx="316503" cy="758244"/>
          </a:xfrm>
        </p:grpSpPr>
        <p:sp>
          <p:nvSpPr>
            <p:cNvPr id="511" name="Google Shape;511;p3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36"/>
          <p:cNvGrpSpPr/>
          <p:nvPr/>
        </p:nvGrpSpPr>
        <p:grpSpPr>
          <a:xfrm>
            <a:off x="2178640" y="3365517"/>
            <a:ext cx="924900" cy="895292"/>
            <a:chOff x="7384385" y="3857442"/>
            <a:chExt cx="523637" cy="506874"/>
          </a:xfrm>
        </p:grpSpPr>
        <p:sp>
          <p:nvSpPr>
            <p:cNvPr id="515" name="Google Shape;515;p3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6"/>
            <p:cNvGrpSpPr/>
            <p:nvPr/>
          </p:nvGrpSpPr>
          <p:grpSpPr>
            <a:xfrm>
              <a:off x="7384385" y="3857442"/>
              <a:ext cx="523637" cy="498900"/>
              <a:chOff x="7384385" y="3857442"/>
              <a:chExt cx="523637" cy="498900"/>
            </a:xfrm>
          </p:grpSpPr>
          <p:sp>
            <p:nvSpPr>
              <p:cNvPr id="517" name="Google Shape;517;p3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19" name="Google Shape;519;p36"/>
          <p:cNvPicPr preferRelativeResize="0"/>
          <p:nvPr/>
        </p:nvPicPr>
        <p:blipFill rotWithShape="1">
          <a:blip r:embed="rId4">
            <a:alphaModFix/>
          </a:blip>
          <a:srcRect b="26640" l="46579" r="31859" t="48531"/>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520" name="Google Shape;520;p36"/>
          <p:cNvGrpSpPr/>
          <p:nvPr/>
        </p:nvGrpSpPr>
        <p:grpSpPr>
          <a:xfrm>
            <a:off x="3213842" y="3136833"/>
            <a:ext cx="843152" cy="1339537"/>
            <a:chOff x="-5144606" y="890490"/>
            <a:chExt cx="2115815" cy="3361448"/>
          </a:xfrm>
        </p:grpSpPr>
        <p:sp>
          <p:nvSpPr>
            <p:cNvPr id="521" name="Google Shape;521;p36"/>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27" name="Google Shape;527;p36"/>
          <p:cNvPicPr preferRelativeResize="0"/>
          <p:nvPr/>
        </p:nvPicPr>
        <p:blipFill rotWithShape="1">
          <a:blip r:embed="rId5">
            <a:alphaModFix/>
          </a:blip>
          <a:srcRect b="31656" l="47792" r="32558" t="42078"/>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平板电脑</a:t>
            </a:r>
            <a:endParaRPr sz="1000"/>
          </a:p>
        </p:txBody>
      </p:sp>
      <p:sp>
        <p:nvSpPr>
          <p:cNvPr id="533" name="Google Shape;533;p37"/>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a:t>在此处插入文本在此处插入文本在此处插入文本在此处插入文本在此处插入文本</a:t>
            </a:r>
            <a:endParaRPr/>
          </a:p>
        </p:txBody>
      </p:sp>
      <p:sp>
        <p:nvSpPr>
          <p:cNvPr id="534" name="Google Shape;534;p37"/>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在此处插入文本在此处插入文本在此处插入文本在此处插入文本在此处插入文本在此处插入文本在此处插入文本在此处插入文本在此处插入文本在此处插入文本在此处插入文本在此处插入文本在此处插入文本在此处插入文本。</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535" name="Google Shape;535;p37"/>
          <p:cNvGrpSpPr/>
          <p:nvPr/>
        </p:nvGrpSpPr>
        <p:grpSpPr>
          <a:xfrm>
            <a:off x="3409722" y="824063"/>
            <a:ext cx="2351902" cy="3495474"/>
            <a:chOff x="3409722" y="824063"/>
            <a:chExt cx="2351902" cy="3495474"/>
          </a:xfrm>
        </p:grpSpPr>
        <p:sp>
          <p:nvSpPr>
            <p:cNvPr id="536" name="Google Shape;536;p37"/>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39" name="Google Shape;539;p37"/>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540" name="Google Shape;540;p37"/>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平板电脑的横向视图</a:t>
            </a:r>
            <a:endParaRPr sz="1000"/>
          </a:p>
        </p:txBody>
      </p:sp>
      <p:sp>
        <p:nvSpPr>
          <p:cNvPr id="546" name="Google Shape;546;p38"/>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a:t>在此处插入文本在此处插入文本在此处插入文本在此处插入文本在此处插入文本</a:t>
            </a:r>
            <a:endParaRPr/>
          </a:p>
        </p:txBody>
      </p:sp>
      <p:sp>
        <p:nvSpPr>
          <p:cNvPr id="547" name="Google Shape;547;p38"/>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HK" sz="1000"/>
              <a:t>在此处插入文本在此处插入文本在此处插入文本在此处插入文本在此处插入文本在此处插入文本在此处插入文本在此处插入文本在此处插入文本在此处插入文本在此处插入文本在此处插入文本在此处插入文本。</a:t>
            </a:r>
            <a:endParaRPr/>
          </a:p>
        </p:txBody>
      </p:sp>
      <p:grpSp>
        <p:nvGrpSpPr>
          <p:cNvPr id="548" name="Google Shape;548;p38"/>
          <p:cNvGrpSpPr/>
          <p:nvPr/>
        </p:nvGrpSpPr>
        <p:grpSpPr>
          <a:xfrm>
            <a:off x="4547087" y="1535165"/>
            <a:ext cx="4273653" cy="2923926"/>
            <a:chOff x="4547087" y="1535165"/>
            <a:chExt cx="4273653" cy="2923926"/>
          </a:xfrm>
        </p:grpSpPr>
        <p:sp>
          <p:nvSpPr>
            <p:cNvPr id="549" name="Google Shape;549;p38"/>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52" name="Google Shape;552;p38"/>
          <p:cNvPicPr preferRelativeResize="0"/>
          <p:nvPr/>
        </p:nvPicPr>
        <p:blipFill rotWithShape="1">
          <a:blip r:embed="rId3">
            <a:alphaModFix/>
          </a:blip>
          <a:srcRect b="22550" l="42865" r="29044" t="35258"/>
          <a:stretch/>
        </p:blipFill>
        <p:spPr>
          <a:xfrm rot="5400000">
            <a:off x="5295271" y="1097449"/>
            <a:ext cx="2895600" cy="3770100"/>
          </a:xfrm>
          <a:prstGeom prst="rect">
            <a:avLst/>
          </a:prstGeom>
          <a:noFill/>
          <a:ln>
            <a:noFill/>
          </a:ln>
        </p:spPr>
      </p:pic>
      <p:sp>
        <p:nvSpPr>
          <p:cNvPr id="553" name="Google Shape;553;p38"/>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可穿戴设备</a:t>
            </a:r>
            <a:endParaRPr sz="1000"/>
          </a:p>
        </p:txBody>
      </p:sp>
      <p:sp>
        <p:nvSpPr>
          <p:cNvPr id="559" name="Google Shape;559;p39"/>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a:t>在此处插入文本在此处插入文本在此处插入文本在此处插入文本在此处插入文本</a:t>
            </a:r>
            <a:endParaRPr/>
          </a:p>
        </p:txBody>
      </p:sp>
      <p:sp>
        <p:nvSpPr>
          <p:cNvPr id="560" name="Google Shape;560;p39"/>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HK"/>
              <a:t>在此处插入文本在此处插入文本在此处插入文本在此处插入文本在此处插入文本在此处插入文本在此处插入文本在此处插入文本在此处插入文本在此处插入文本在此处插入文本在此处插入文本在此处插入文本在此处插入文本。</a:t>
            </a:r>
            <a:endParaRPr/>
          </a:p>
        </p:txBody>
      </p:sp>
      <p:grpSp>
        <p:nvGrpSpPr>
          <p:cNvPr id="561" name="Google Shape;561;p39"/>
          <p:cNvGrpSpPr/>
          <p:nvPr/>
        </p:nvGrpSpPr>
        <p:grpSpPr>
          <a:xfrm>
            <a:off x="3895497" y="891542"/>
            <a:ext cx="1403091" cy="3361448"/>
            <a:chOff x="7475548" y="3728000"/>
            <a:chExt cx="316503" cy="758244"/>
          </a:xfrm>
        </p:grpSpPr>
        <p:sp>
          <p:nvSpPr>
            <p:cNvPr id="562" name="Google Shape;562;p3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39"/>
          <p:cNvGrpSpPr/>
          <p:nvPr/>
        </p:nvGrpSpPr>
        <p:grpSpPr>
          <a:xfrm>
            <a:off x="3491361" y="1465383"/>
            <a:ext cx="2321335" cy="2247075"/>
            <a:chOff x="7384385" y="3857442"/>
            <a:chExt cx="523637" cy="506874"/>
          </a:xfrm>
        </p:grpSpPr>
        <p:sp>
          <p:nvSpPr>
            <p:cNvPr id="566" name="Google Shape;566;p3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39"/>
            <p:cNvGrpSpPr/>
            <p:nvPr/>
          </p:nvGrpSpPr>
          <p:grpSpPr>
            <a:xfrm>
              <a:off x="7384385" y="3857442"/>
              <a:ext cx="523637" cy="498900"/>
              <a:chOff x="7384385" y="3857442"/>
              <a:chExt cx="523637" cy="498900"/>
            </a:xfrm>
          </p:grpSpPr>
          <p:sp>
            <p:nvSpPr>
              <p:cNvPr id="568" name="Google Shape;568;p3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70" name="Google Shape;570;p39"/>
          <p:cNvPicPr preferRelativeResize="0"/>
          <p:nvPr/>
        </p:nvPicPr>
        <p:blipFill rotWithShape="1">
          <a:blip r:embed="rId3">
            <a:alphaModFix/>
          </a:blip>
          <a:srcRect b="26640" l="46579" r="31859" t="48531"/>
          <a:stretch/>
        </p:blipFill>
        <p:spPr>
          <a:xfrm>
            <a:off x="3625513" y="1605774"/>
            <a:ext cx="1944300" cy="19407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Motivation -- Our Story</a:t>
            </a:r>
            <a:endParaRPr/>
          </a:p>
        </p:txBody>
      </p:sp>
      <p:sp>
        <p:nvSpPr>
          <p:cNvPr id="241" name="Google Shape;241;p19"/>
          <p:cNvSpPr txBox="1"/>
          <p:nvPr>
            <p:ph idx="1" type="body"/>
          </p:nvPr>
        </p:nvSpPr>
        <p:spPr>
          <a:xfrm>
            <a:off x="466425" y="1738750"/>
            <a:ext cx="5306100" cy="2530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600"/>
          </a:p>
          <a:p>
            <a:pPr indent="-330200" lvl="0" marL="457200" rtl="0" algn="just">
              <a:spcBef>
                <a:spcPts val="0"/>
              </a:spcBef>
              <a:spcAft>
                <a:spcPts val="0"/>
              </a:spcAft>
              <a:buSzPts val="1600"/>
              <a:buChar char="●"/>
            </a:pPr>
            <a:r>
              <a:rPr lang="zh-HK" sz="1600"/>
              <a:t>Human Recognition/Vision Obstacles: </a:t>
            </a:r>
            <a:endParaRPr sz="1600"/>
          </a:p>
          <a:p>
            <a:pPr indent="-330200" lvl="1" marL="914400" rtl="0" algn="just">
              <a:spcBef>
                <a:spcPts val="0"/>
              </a:spcBef>
              <a:spcAft>
                <a:spcPts val="0"/>
              </a:spcAft>
              <a:buSzPts val="1600"/>
              <a:buChar char="○"/>
            </a:pPr>
            <a:r>
              <a:rPr lang="zh-HK" sz="1600"/>
              <a:t>intense sunlights → light reflection from signs</a:t>
            </a:r>
            <a:endParaRPr sz="1600"/>
          </a:p>
          <a:p>
            <a:pPr indent="-330200" lvl="1" marL="914400" rtl="0" algn="just">
              <a:spcBef>
                <a:spcPts val="0"/>
              </a:spcBef>
              <a:spcAft>
                <a:spcPts val="0"/>
              </a:spcAft>
              <a:buSzPts val="1600"/>
              <a:buChar char="○"/>
            </a:pPr>
            <a:r>
              <a:rPr lang="zh-HK" sz="1600"/>
              <a:t>rain &amp; stormy weather → increased particles</a:t>
            </a:r>
            <a:endParaRPr sz="1600"/>
          </a:p>
          <a:p>
            <a:pPr indent="-330200" lvl="1" marL="914400" rtl="0" algn="just">
              <a:spcBef>
                <a:spcPts val="0"/>
              </a:spcBef>
              <a:spcAft>
                <a:spcPts val="0"/>
              </a:spcAft>
              <a:buSzPts val="1600"/>
              <a:buChar char="○"/>
            </a:pPr>
            <a:r>
              <a:rPr lang="zh-HK" sz="1600"/>
              <a:t>blurring vision during the night</a:t>
            </a:r>
            <a:endParaRPr sz="1600"/>
          </a:p>
          <a:p>
            <a:pPr indent="-330200" lvl="1" marL="914400" rtl="0" algn="just">
              <a:spcBef>
                <a:spcPts val="0"/>
              </a:spcBef>
              <a:spcAft>
                <a:spcPts val="0"/>
              </a:spcAft>
              <a:buSzPts val="1600"/>
              <a:buChar char="○"/>
            </a:pPr>
            <a:r>
              <a:rPr lang="zh-HK" sz="1600"/>
              <a:t>objects obscure road signs (e.g. tree branches)</a:t>
            </a:r>
            <a:endParaRPr sz="1600"/>
          </a:p>
          <a:p>
            <a:pPr indent="0" lvl="0" marL="0" rtl="0" algn="l">
              <a:spcBef>
                <a:spcPts val="0"/>
              </a:spcBef>
              <a:spcAft>
                <a:spcPts val="0"/>
              </a:spcAft>
              <a:buNone/>
            </a:pPr>
            <a:r>
              <a:t/>
            </a:r>
            <a:endParaRPr sz="1600"/>
          </a:p>
        </p:txBody>
      </p:sp>
      <p:pic>
        <p:nvPicPr>
          <p:cNvPr id="242" name="Google Shape;242;p19"/>
          <p:cNvPicPr preferRelativeResize="0"/>
          <p:nvPr/>
        </p:nvPicPr>
        <p:blipFill>
          <a:blip r:embed="rId3">
            <a:alphaModFix/>
          </a:blip>
          <a:stretch>
            <a:fillRect/>
          </a:stretch>
        </p:blipFill>
        <p:spPr>
          <a:xfrm>
            <a:off x="5820575" y="1074450"/>
            <a:ext cx="2995845" cy="329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Introduction</a:t>
            </a:r>
            <a:endParaRPr/>
          </a:p>
        </p:txBody>
      </p:sp>
      <p:sp>
        <p:nvSpPr>
          <p:cNvPr id="248" name="Google Shape;248;p20"/>
          <p:cNvSpPr txBox="1"/>
          <p:nvPr>
            <p:ph idx="1" type="body"/>
          </p:nvPr>
        </p:nvSpPr>
        <p:spPr>
          <a:xfrm>
            <a:off x="403975" y="1629975"/>
            <a:ext cx="4975200" cy="26916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Font typeface="Arial"/>
              <a:buChar char="●"/>
            </a:pPr>
            <a:r>
              <a:rPr lang="zh-HK" sz="1700">
                <a:latin typeface="Arial"/>
                <a:ea typeface="Arial"/>
                <a:cs typeface="Arial"/>
                <a:sym typeface="Arial"/>
              </a:rPr>
              <a:t>E</a:t>
            </a:r>
            <a:r>
              <a:rPr lang="zh-HK" sz="1700">
                <a:latin typeface="Arial"/>
                <a:ea typeface="Arial"/>
                <a:cs typeface="Arial"/>
                <a:sym typeface="Arial"/>
              </a:rPr>
              <a:t>ra of automatic pilot</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zh-HK" sz="1700">
                <a:latin typeface="Arial"/>
                <a:ea typeface="Arial"/>
                <a:cs typeface="Arial"/>
                <a:sym typeface="Arial"/>
              </a:rPr>
              <a:t>Precision and accuracy recognition ability for automobiles</a:t>
            </a:r>
            <a:endParaRPr sz="1700">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zh-HK" sz="1700">
                <a:latin typeface="Arial"/>
                <a:ea typeface="Arial"/>
                <a:cs typeface="Arial"/>
                <a:sym typeface="Arial"/>
              </a:rPr>
              <a:t>Our goal:</a:t>
            </a:r>
            <a:endParaRPr sz="1700">
              <a:latin typeface="Arial"/>
              <a:ea typeface="Arial"/>
              <a:cs typeface="Arial"/>
              <a:sym typeface="Arial"/>
            </a:endParaRPr>
          </a:p>
          <a:p>
            <a:pPr indent="-336550" lvl="1" marL="914400" rtl="0" algn="l">
              <a:lnSpc>
                <a:spcPct val="100000"/>
              </a:lnSpc>
              <a:spcBef>
                <a:spcPts val="0"/>
              </a:spcBef>
              <a:spcAft>
                <a:spcPts val="0"/>
              </a:spcAft>
              <a:buSzPts val="1700"/>
              <a:buFont typeface="Arial"/>
              <a:buChar char="○"/>
            </a:pPr>
            <a:r>
              <a:rPr lang="zh-HK" sz="1700">
                <a:latin typeface="Arial"/>
                <a:ea typeface="Arial"/>
                <a:cs typeface="Arial"/>
                <a:sym typeface="Arial"/>
              </a:rPr>
              <a:t>ML model for traffic sign text recognition</a:t>
            </a:r>
            <a:endParaRPr sz="1700">
              <a:latin typeface="Arial"/>
              <a:ea typeface="Arial"/>
              <a:cs typeface="Arial"/>
              <a:sym typeface="Arial"/>
            </a:endParaRPr>
          </a:p>
          <a:p>
            <a:pPr indent="-336550" lvl="1" marL="914400" rtl="0" algn="l">
              <a:lnSpc>
                <a:spcPct val="100000"/>
              </a:lnSpc>
              <a:spcBef>
                <a:spcPts val="0"/>
              </a:spcBef>
              <a:spcAft>
                <a:spcPts val="0"/>
              </a:spcAft>
              <a:buSzPts val="1700"/>
              <a:buFont typeface="Arial"/>
              <a:buChar char="○"/>
            </a:pPr>
            <a:r>
              <a:rPr lang="zh-HK" sz="1700">
                <a:latin typeface="Arial"/>
                <a:ea typeface="Arial"/>
                <a:cs typeface="Arial"/>
                <a:sym typeface="Arial"/>
              </a:rPr>
              <a:t>A</a:t>
            </a:r>
            <a:r>
              <a:rPr lang="zh-HK" sz="1700">
                <a:latin typeface="Arial"/>
                <a:ea typeface="Arial"/>
                <a:cs typeface="Arial"/>
                <a:sym typeface="Arial"/>
              </a:rPr>
              <a:t>rtificially simulate image of traffic signs in real-life situation and test our hypothesis</a:t>
            </a:r>
            <a:endParaRPr sz="1700">
              <a:latin typeface="Arial"/>
              <a:ea typeface="Arial"/>
              <a:cs typeface="Arial"/>
              <a:sym typeface="Arial"/>
            </a:endParaRPr>
          </a:p>
          <a:p>
            <a:pPr indent="0" lvl="0" marL="0" rtl="0" algn="l">
              <a:lnSpc>
                <a:spcPct val="100000"/>
              </a:lnSpc>
              <a:spcBef>
                <a:spcPts val="0"/>
              </a:spcBef>
              <a:spcAft>
                <a:spcPts val="0"/>
              </a:spcAft>
              <a:buNone/>
            </a:pPr>
            <a:r>
              <a:t/>
            </a:r>
            <a:endParaRPr sz="1700">
              <a:latin typeface="Arial"/>
              <a:ea typeface="Arial"/>
              <a:cs typeface="Arial"/>
              <a:sym typeface="Arial"/>
            </a:endParaRPr>
          </a:p>
          <a:p>
            <a:pPr indent="0" lvl="0" marL="0" rtl="0" algn="l">
              <a:lnSpc>
                <a:spcPct val="100000"/>
              </a:lnSpc>
              <a:spcBef>
                <a:spcPts val="0"/>
              </a:spcBef>
              <a:spcAft>
                <a:spcPts val="0"/>
              </a:spcAft>
              <a:buNone/>
            </a:pPr>
            <a:r>
              <a:t/>
            </a:r>
            <a:endParaRPr sz="1700">
              <a:latin typeface="Arial"/>
              <a:ea typeface="Arial"/>
              <a:cs typeface="Arial"/>
              <a:sym typeface="Arial"/>
            </a:endParaRPr>
          </a:p>
        </p:txBody>
      </p:sp>
      <p:pic>
        <p:nvPicPr>
          <p:cNvPr id="249" name="Google Shape;249;p20"/>
          <p:cNvPicPr preferRelativeResize="0"/>
          <p:nvPr/>
        </p:nvPicPr>
        <p:blipFill>
          <a:blip r:embed="rId3">
            <a:alphaModFix/>
          </a:blip>
          <a:stretch>
            <a:fillRect/>
          </a:stretch>
        </p:blipFill>
        <p:spPr>
          <a:xfrm>
            <a:off x="5583650" y="1477575"/>
            <a:ext cx="3462900" cy="297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Hypothesis</a:t>
            </a:r>
            <a:endParaRPr/>
          </a:p>
        </p:txBody>
      </p:sp>
      <p:sp>
        <p:nvSpPr>
          <p:cNvPr id="255" name="Google Shape;255;p21"/>
          <p:cNvSpPr txBox="1"/>
          <p:nvPr/>
        </p:nvSpPr>
        <p:spPr>
          <a:xfrm>
            <a:off x="1266900" y="14328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1"/>
          <p:cNvSpPr txBox="1"/>
          <p:nvPr>
            <p:ph idx="1" type="body"/>
          </p:nvPr>
        </p:nvSpPr>
        <p:spPr>
          <a:xfrm>
            <a:off x="1999800" y="143292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HK">
                <a:solidFill>
                  <a:srgbClr val="FFFFFF"/>
                </a:solidFill>
              </a:rPr>
              <a:t>As we decrease and increase the brightness value of the image, AWS Rekognition will be less able to figure out the content on the sign correctly.</a:t>
            </a:r>
            <a:endParaRPr>
              <a:solidFill>
                <a:srgbClr val="FFFFFF"/>
              </a:solidFill>
            </a:endParaRPr>
          </a:p>
        </p:txBody>
      </p:sp>
      <p:sp>
        <p:nvSpPr>
          <p:cNvPr id="257" name="Google Shape;257;p21"/>
          <p:cNvSpPr txBox="1"/>
          <p:nvPr/>
        </p:nvSpPr>
        <p:spPr>
          <a:xfrm>
            <a:off x="1266900" y="23477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1"/>
          <p:cNvSpPr txBox="1"/>
          <p:nvPr>
            <p:ph idx="1" type="body"/>
          </p:nvPr>
        </p:nvSpPr>
        <p:spPr>
          <a:xfrm>
            <a:off x="1999800" y="23477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As we increase the particle value of the image, AWS Rekognition will be less able to figure out the content on the sign correctly.</a:t>
            </a:r>
            <a:endParaRPr/>
          </a:p>
          <a:p>
            <a:pPr indent="0" lvl="0" marL="0" rtl="0" algn="l">
              <a:spcBef>
                <a:spcPts val="1600"/>
              </a:spcBef>
              <a:spcAft>
                <a:spcPts val="1600"/>
              </a:spcAft>
              <a:buNone/>
            </a:pPr>
            <a:r>
              <a:t/>
            </a:r>
            <a:endParaRPr>
              <a:solidFill>
                <a:srgbClr val="FFFFFF"/>
              </a:solidFill>
            </a:endParaRPr>
          </a:p>
        </p:txBody>
      </p:sp>
      <p:sp>
        <p:nvSpPr>
          <p:cNvPr id="259" name="Google Shape;259;p21"/>
          <p:cNvSpPr txBox="1"/>
          <p:nvPr/>
        </p:nvSpPr>
        <p:spPr>
          <a:xfrm>
            <a:off x="1266900" y="32625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HK"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1"/>
          <p:cNvSpPr txBox="1"/>
          <p:nvPr>
            <p:ph idx="1" type="body"/>
          </p:nvPr>
        </p:nvSpPr>
        <p:spPr>
          <a:xfrm>
            <a:off x="1999800" y="32626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As we increase the blurring value of the image, AWS Rekognition will be less able to figure out the content on the sign correctly.</a:t>
            </a:r>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Procedure</a:t>
            </a:r>
            <a:endParaRPr/>
          </a:p>
        </p:txBody>
      </p:sp>
      <p:sp>
        <p:nvSpPr>
          <p:cNvPr id="266" name="Google Shape;266;p22"/>
          <p:cNvSpPr txBox="1"/>
          <p:nvPr>
            <p:ph idx="1" type="body"/>
          </p:nvPr>
        </p:nvSpPr>
        <p:spPr>
          <a:xfrm>
            <a:off x="4017900" y="1049025"/>
            <a:ext cx="4318500" cy="25194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zh-HK"/>
              <a:t>Took a sample  picture of the typical U.S. traffic sign.</a:t>
            </a:r>
            <a:endParaRPr/>
          </a:p>
          <a:p>
            <a:pPr indent="0" lvl="0" marL="0" rtl="0" algn="just">
              <a:spcBef>
                <a:spcPts val="1600"/>
              </a:spcBef>
              <a:spcAft>
                <a:spcPts val="0"/>
              </a:spcAft>
              <a:buNone/>
            </a:pPr>
            <a:r>
              <a:rPr lang="zh-HK"/>
              <a:t>Used Adobe Photoshop to change different parameter of the  image. Assigned different brightness, particle, and blury value</a:t>
            </a:r>
            <a:endParaRPr/>
          </a:p>
          <a:p>
            <a:pPr indent="0" lvl="0" marL="0" rtl="0" algn="just">
              <a:spcBef>
                <a:spcPts val="1600"/>
              </a:spcBef>
              <a:spcAft>
                <a:spcPts val="0"/>
              </a:spcAft>
              <a:buNone/>
            </a:pPr>
            <a:r>
              <a:rPr lang="zh-HK"/>
              <a:t>Imported images into AWS Rekognition to let it search for the text in the image.</a:t>
            </a:r>
            <a:endParaRPr/>
          </a:p>
          <a:p>
            <a:pPr indent="0" lvl="0" marL="0" rtl="0" algn="just">
              <a:spcBef>
                <a:spcPts val="1600"/>
              </a:spcBef>
              <a:spcAft>
                <a:spcPts val="0"/>
              </a:spcAft>
              <a:buNone/>
            </a:pPr>
            <a:r>
              <a:rPr lang="zh-HK"/>
              <a:t>Created statistical analysis and visualization for the results.</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Industry Diagram</a:t>
            </a:r>
            <a:endParaRPr/>
          </a:p>
        </p:txBody>
      </p:sp>
      <p:pic>
        <p:nvPicPr>
          <p:cNvPr id="272" name="Google Shape;272;p23"/>
          <p:cNvPicPr preferRelativeResize="0"/>
          <p:nvPr/>
        </p:nvPicPr>
        <p:blipFill>
          <a:blip r:embed="rId3">
            <a:alphaModFix/>
          </a:blip>
          <a:stretch>
            <a:fillRect/>
          </a:stretch>
        </p:blipFill>
        <p:spPr>
          <a:xfrm>
            <a:off x="152400" y="1597175"/>
            <a:ext cx="8839200" cy="2903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Brightness </a:t>
            </a:r>
            <a:r>
              <a:rPr lang="zh-HK"/>
              <a:t>Values and Rekognition</a:t>
            </a:r>
            <a:endParaRPr/>
          </a:p>
        </p:txBody>
      </p:sp>
      <p:sp>
        <p:nvSpPr>
          <p:cNvPr id="278" name="Google Shape;278;p24"/>
          <p:cNvSpPr txBox="1"/>
          <p:nvPr>
            <p:ph idx="1" type="body"/>
          </p:nvPr>
        </p:nvSpPr>
        <p:spPr>
          <a:xfrm>
            <a:off x="1297500" y="1083775"/>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zh-HK">
                <a:solidFill>
                  <a:srgbClr val="FFFFFF"/>
                </a:solidFill>
              </a:rPr>
              <a:t>We simulated 9 pictures of the same traffic  sign and assigned differnt brightness values using Adobe PS. The light values have the range of [-200. 200].</a:t>
            </a:r>
            <a:endParaRPr b="1"/>
          </a:p>
        </p:txBody>
      </p:sp>
      <p:pic>
        <p:nvPicPr>
          <p:cNvPr id="279" name="Google Shape;279;p24"/>
          <p:cNvPicPr preferRelativeResize="0"/>
          <p:nvPr/>
        </p:nvPicPr>
        <p:blipFill>
          <a:blip r:embed="rId3">
            <a:alphaModFix/>
          </a:blip>
          <a:stretch>
            <a:fillRect/>
          </a:stretch>
        </p:blipFill>
        <p:spPr>
          <a:xfrm>
            <a:off x="1814400" y="1760875"/>
            <a:ext cx="5515200" cy="3102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Particle</a:t>
            </a:r>
            <a:r>
              <a:rPr lang="zh-HK"/>
              <a:t> Values and Rekognition</a:t>
            </a:r>
            <a:endParaRPr/>
          </a:p>
        </p:txBody>
      </p:sp>
      <p:sp>
        <p:nvSpPr>
          <p:cNvPr id="285" name="Google Shape;285;p25"/>
          <p:cNvSpPr txBox="1"/>
          <p:nvPr>
            <p:ph idx="1" type="body"/>
          </p:nvPr>
        </p:nvSpPr>
        <p:spPr>
          <a:xfrm>
            <a:off x="1297500" y="1083775"/>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zh-HK">
                <a:solidFill>
                  <a:srgbClr val="FFFFFF"/>
                </a:solidFill>
              </a:rPr>
              <a:t>We simulated 9 pictures of the same traffic  sign and assigned differnt particle values using Adobe PS. The particle values have the range of [0, 200].</a:t>
            </a:r>
            <a:endParaRPr b="1"/>
          </a:p>
        </p:txBody>
      </p:sp>
      <p:pic>
        <p:nvPicPr>
          <p:cNvPr id="286" name="Google Shape;286;p25"/>
          <p:cNvPicPr preferRelativeResize="0"/>
          <p:nvPr/>
        </p:nvPicPr>
        <p:blipFill>
          <a:blip r:embed="rId3">
            <a:alphaModFix/>
          </a:blip>
          <a:stretch>
            <a:fillRect/>
          </a:stretch>
        </p:blipFill>
        <p:spPr>
          <a:xfrm>
            <a:off x="1914939" y="1819100"/>
            <a:ext cx="5314123" cy="298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